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4174" r:id="rId2"/>
  </p:sldMasterIdLst>
  <p:notesMasterIdLst>
    <p:notesMasterId r:id="rId50"/>
  </p:notesMasterIdLst>
  <p:handoutMasterIdLst>
    <p:handoutMasterId r:id="rId51"/>
  </p:handoutMasterIdLst>
  <p:sldIdLst>
    <p:sldId id="327" r:id="rId3"/>
    <p:sldId id="330" r:id="rId4"/>
    <p:sldId id="331" r:id="rId5"/>
    <p:sldId id="332" r:id="rId6"/>
    <p:sldId id="262" r:id="rId7"/>
    <p:sldId id="299" r:id="rId8"/>
    <p:sldId id="336" r:id="rId9"/>
    <p:sldId id="302" r:id="rId10"/>
    <p:sldId id="337" r:id="rId11"/>
    <p:sldId id="264" r:id="rId12"/>
    <p:sldId id="338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3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49CB"/>
    <a:srgbClr val="F2F4F8"/>
    <a:srgbClr val="1C7DDB"/>
    <a:srgbClr val="121619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8"/>
    <p:restoredTop sz="95056" autoAdjust="0"/>
  </p:normalViewPr>
  <p:slideViewPr>
    <p:cSldViewPr snapToGrid="0" snapToObjects="1">
      <p:cViewPr varScale="1">
        <p:scale>
          <a:sx n="68" d="100"/>
          <a:sy n="68" d="100"/>
        </p:scale>
        <p:origin x="97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13" d="100"/>
          <a:sy n="213" d="100"/>
        </p:scale>
        <p:origin x="186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725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2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4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95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2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5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6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7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7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3118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0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7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0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74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52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82394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503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4025" r:id="rId14"/>
    <p:sldLayoutId id="214748402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0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  <p:sldLayoutId id="2147484186" r:id="rId12"/>
    <p:sldLayoutId id="2147484187" r:id="rId13"/>
    <p:sldLayoutId id="2147484188" r:id="rId14"/>
    <p:sldLayoutId id="2147484189" r:id="rId15"/>
    <p:sldLayoutId id="2147484190" r:id="rId16"/>
    <p:sldLayoutId id="2147484191" r:id="rId17"/>
    <p:sldLayoutId id="2147484192" r:id="rId18"/>
    <p:sldLayoutId id="2147484193" r:id="rId19"/>
    <p:sldLayoutId id="2147484194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albaum Display SemiBold" panose="02070703090703020303" pitchFamily="18" charset="0"/>
        <a:buChar char="-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albaum Display SemiBold" panose="02070703090703020303" pitchFamily="18" charset="0"/>
        <a:buChar char="-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nereacal/python-data-science/blob/main/machine_learning_capston_proj/capstone_intro_datasets/web-scraping.ipynb" TargetMode="Externa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eacal/python-data-science/blob/main/machine_learning_capston_proj/exploratory_data_analysis/eda_sql.ipynb" TargetMode="Externa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exploratory_data_analysis/eda_sql.ipynb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Relationship Id="rId2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ereacal/python-data-science/blob/main/machine_learning_capston_proj/capstone_intro_datasets/data-collection-api.ipynb" TargetMode="Externa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capstone_intro_datasets/web-scrap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Nerea Caldés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13/08/2023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309886" y="1714499"/>
            <a:ext cx="8975725" cy="36099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Steps to data wrangling: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Perform EDA and determine training labels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of launches on each site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and occurrence of each orbit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and occurrence of mission outcome per orbit type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Create a landing outcome label from outcome column considering 0 as bad outcome and 1 otherwise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275318" y="5800165"/>
            <a:ext cx="2477386" cy="53134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</a:t>
            </a:r>
            <a:r>
              <a:rPr lang="en-US" dirty="0" err="1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848C70-7F39-EA16-8B18-1AD1EAC0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4" y="1486168"/>
            <a:ext cx="8182483" cy="49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76531" y="1237077"/>
            <a:ext cx="4367213" cy="25542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2000" b="1" dirty="0">
                <a:effectLst/>
              </a:rPr>
              <a:t>Scatter Graph for correlation analysis: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Flight number vs Payload Mass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Flight number vs Launch Site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Payload vs Launch Site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Orbit vs Flight number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Payload vs Outcome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Orbit vs Payload Mass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631B3E-7522-E49B-45CF-EFB4B9EBE382}"/>
              </a:ext>
            </a:extLst>
          </p:cNvPr>
          <p:cNvSpPr txBox="1">
            <a:spLocks/>
          </p:cNvSpPr>
          <p:nvPr/>
        </p:nvSpPr>
        <p:spPr>
          <a:xfrm>
            <a:off x="6173461" y="1622132"/>
            <a:ext cx="2209698" cy="8256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Bar Graphs:</a:t>
            </a:r>
          </a:p>
          <a:p>
            <a:pPr lvl="1">
              <a:buFontTx/>
              <a:buChar char="-"/>
            </a:pPr>
            <a:r>
              <a:rPr lang="en-US" sz="1800" dirty="0"/>
              <a:t>Orbit types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4A213FB-5A05-CDDA-57DF-C194BB498588}"/>
              </a:ext>
            </a:extLst>
          </p:cNvPr>
          <p:cNvSpPr txBox="1">
            <a:spLocks/>
          </p:cNvSpPr>
          <p:nvPr/>
        </p:nvSpPr>
        <p:spPr>
          <a:xfrm>
            <a:off x="5855486" y="4119562"/>
            <a:ext cx="2845649" cy="907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Line Graphs</a:t>
            </a:r>
            <a:r>
              <a:rPr lang="en-US" sz="2000" dirty="0"/>
              <a:t>:</a:t>
            </a:r>
          </a:p>
          <a:p>
            <a:pPr lvl="1">
              <a:buFontTx/>
              <a:buChar char="-"/>
            </a:pPr>
            <a:r>
              <a:rPr lang="en-US" sz="1800" dirty="0"/>
              <a:t>Success Rate vs year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163E2F-3028-AAD4-F9DE-547AE90B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23" y="4119562"/>
            <a:ext cx="2688088" cy="19858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09483B-F709-EE38-0783-53EF33C5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23" y="1622132"/>
            <a:ext cx="2686568" cy="20361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AA9F2E-50A0-4297-CF5C-656C392D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62" y="3854650"/>
            <a:ext cx="3226181" cy="289529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A866E0-9134-D808-6FE3-158398FFCE9D}"/>
              </a:ext>
            </a:extLst>
          </p:cNvPr>
          <p:cNvSpPr txBox="1"/>
          <p:nvPr/>
        </p:nvSpPr>
        <p:spPr>
          <a:xfrm>
            <a:off x="9160941" y="6197362"/>
            <a:ext cx="172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s-E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8348" y="1841500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Connect to data base from </a:t>
            </a:r>
            <a:r>
              <a:rPr lang="en-US" dirty="0" err="1"/>
              <a:t>Jupyter</a:t>
            </a:r>
            <a:r>
              <a:rPr lang="en-US" dirty="0"/>
              <a:t> Notebook and few queries. Some of them are:</a:t>
            </a:r>
          </a:p>
          <a:p>
            <a:pPr>
              <a:buFontTx/>
              <a:buChar char="-"/>
            </a:pPr>
            <a:r>
              <a:rPr lang="en-US" dirty="0"/>
              <a:t>Display names of the unique launch site in the space mission</a:t>
            </a:r>
          </a:p>
          <a:p>
            <a:pPr>
              <a:buFontTx/>
              <a:buChar char="-"/>
            </a:pPr>
            <a:r>
              <a:rPr lang="en-US" dirty="0"/>
              <a:t>Display 5 records where launch sites begin with the string 'KSC’</a:t>
            </a:r>
          </a:p>
          <a:p>
            <a:pPr>
              <a:buFontTx/>
              <a:buChar char="-"/>
            </a:pPr>
            <a:r>
              <a:rPr lang="en-US" dirty="0"/>
              <a:t>Display average payload mass carried by booster version F9 v1.1</a:t>
            </a:r>
          </a:p>
          <a:p>
            <a:pPr>
              <a:buFontTx/>
              <a:buChar char="-"/>
            </a:pPr>
            <a:r>
              <a:rPr lang="en-US" dirty="0"/>
              <a:t>List the total number of successful and failure mission outcomes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EDA with SQL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8D674B-0097-1F20-2C56-1423830FF10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7623" y="1443382"/>
            <a:ext cx="10620375" cy="171132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2000" dirty="0"/>
              <a:t>Mapped all launch sites, added markers, circles, and lines indicating launch success/failure on the folium map.</a:t>
            </a:r>
          </a:p>
          <a:p>
            <a:pPr>
              <a:buFontTx/>
              <a:buChar char="-"/>
            </a:pPr>
            <a:r>
              <a:rPr lang="en-US" sz="2000" dirty="0"/>
              <a:t>Assign launch outcomes (0 is failure and 1 is success)</a:t>
            </a:r>
          </a:p>
          <a:p>
            <a:pPr>
              <a:buFontTx/>
              <a:buChar char="-"/>
            </a:pPr>
            <a:r>
              <a:rPr lang="en-US" sz="2000" dirty="0"/>
              <a:t>Calculate distance from the launch site to different landmarks and draw lines in the map to measure distance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Build an Interactive Map with Folium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11309-5A34-CBC3-45BB-3D817953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86" y="3154707"/>
            <a:ext cx="6897614" cy="318496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FA169AA-7D62-831F-7B61-57365A075DC3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44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Added a launch site drop-down input component</a:t>
            </a:r>
          </a:p>
          <a:p>
            <a:pPr>
              <a:buFontTx/>
              <a:buChar char="-"/>
            </a:pPr>
            <a:r>
              <a:rPr lang="en-US" dirty="0"/>
              <a:t>A callback function to render a pie chart for success records based on drop-down</a:t>
            </a:r>
          </a:p>
          <a:p>
            <a:pPr>
              <a:buFontTx/>
              <a:buChar char="-"/>
            </a:pPr>
            <a:r>
              <a:rPr lang="en-US" dirty="0"/>
              <a:t>A range slider to select Payload</a:t>
            </a:r>
          </a:p>
          <a:p>
            <a:pPr>
              <a:buFontTx/>
              <a:buChar char="-"/>
            </a:pPr>
            <a:r>
              <a:rPr lang="en-US" dirty="0"/>
              <a:t>A callback function to render the scatter chart for success records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Dash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1CB87FC-D0C0-BD8B-0C24-28C41D014A7C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8348" y="147079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Load data and create an array using 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numpy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Standardize data and split it into training and testing data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the following machine learning objects (Logistic regression, Vector machine , Decision Tree Classifier, </a:t>
            </a:r>
            <a:r>
              <a:rPr lang="es-ES" sz="2200" b="0" i="0" dirty="0">
                <a:solidFill>
                  <a:schemeClr val="tx1"/>
                </a:solidFill>
                <a:effectLst/>
                <a:latin typeface="+mj-lt"/>
              </a:rPr>
              <a:t>k </a:t>
            </a:r>
            <a:r>
              <a:rPr lang="es-ES" sz="2200" b="0" i="0" dirty="0" err="1">
                <a:solidFill>
                  <a:schemeClr val="tx1"/>
                </a:solidFill>
                <a:effectLst/>
                <a:latin typeface="+mj-lt"/>
              </a:rPr>
              <a:t>nearest</a:t>
            </a:r>
            <a:r>
              <a:rPr lang="es-ES" sz="2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s-ES" sz="2200" b="0" i="0" dirty="0" err="1">
                <a:solidFill>
                  <a:schemeClr val="tx1"/>
                </a:solidFill>
                <a:effectLst/>
                <a:latin typeface="+mj-lt"/>
              </a:rPr>
              <a:t>neighbors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) also with 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GridSearchCV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and fit it to find the best parameters from given dictionaries. 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Calculate the accuracy on the test data using the method score() to find predictive data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8ADEF0A-B9C5-645F-0956-3C641A88737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Exploratory data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Flight Number vs. Launch 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33B39E-5580-3618-F461-BABF65E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7" y="1529979"/>
            <a:ext cx="11254765" cy="30307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26D574-0D17-E228-3082-7CBD452BE2EB}"/>
              </a:ext>
            </a:extLst>
          </p:cNvPr>
          <p:cNvSpPr txBox="1"/>
          <p:nvPr/>
        </p:nvSpPr>
        <p:spPr>
          <a:xfrm>
            <a:off x="2695574" y="4737797"/>
            <a:ext cx="6800850" cy="90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It is shown that the more amount of flight number is at launch site, the greater the success rate at launch site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05C6BA-AEE7-3335-B0EB-1CA7088F3891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3798961" y="2143144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Executive Summary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Introduction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Methodology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2505075" y="4696767"/>
            <a:ext cx="7791468" cy="7180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Here, as higher the Payload Mass is, the higher the success rate.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187615-2E34-D3CA-3CCC-743F1EF7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0" y="1443220"/>
            <a:ext cx="11345678" cy="30531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DC2BA2-88F2-662E-E27A-D0D812DF3DC3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125145" y="2967147"/>
            <a:ext cx="4296845" cy="11509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Orbits ES-L1, GEO, HEO and SSO have 100% Success Rate. Lowest is SO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 Rate vs. Orbit Type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509FA4-804D-233C-28CE-B90D2E9D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430298"/>
            <a:ext cx="6052304" cy="46276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332ED14-4F66-DF4D-2193-AD7D8C85F010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818387" y="2119552"/>
            <a:ext cx="4800600" cy="17475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LEO orbit: Success tied to flight count. GTO orbit: No correlation.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Flight Number vs. Orbit Type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382D42-8014-DDB8-686C-E51323E6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85" y="1302131"/>
            <a:ext cx="4592565" cy="488911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6282F98-DC21-3F2C-7AF3-067ED2EBBC8D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1590675" y="4776138"/>
            <a:ext cx="9010650" cy="11071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Heavier payloads correlate with higher successful landings in PO, LEO, and ISS orbits.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vs. Orbit Type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6B332A-F43D-C1D1-AF66-6FE81D8E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1390595"/>
            <a:ext cx="11460020" cy="307312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E4C37F-4074-A4BE-D089-00F86504CACE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73988" y="2584450"/>
            <a:ext cx="3511623" cy="1520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The plot shows a consistent increase in success rate from 2013 to 2020.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C751F5-A66B-EE72-5C8F-04A1C2AA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475953"/>
            <a:ext cx="5992739" cy="463452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0E9942-B1A3-9A82-EC98-AA73EC277628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904036" y="3673808"/>
            <a:ext cx="3609975" cy="15644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"Distinct" keyword used to display unique launch sites in SpaceX data.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11E2C6-A534-F899-5005-BAFBB5BC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36" y="2247984"/>
            <a:ext cx="5284086" cy="339983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498569-29A4-7910-81A0-FA4FA22D0CFE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317200" y="4603434"/>
            <a:ext cx="6150526" cy="9305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Used query to show 5 'KSC' launch site records.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Site Names Begin with 'KSC'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E4AC2A-D4C8-01D4-5EC1-851E8544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798"/>
            <a:ext cx="10515600" cy="275288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579C80-A6D9-8877-D13C-8E587E62A6F7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743999" y="4583583"/>
            <a:ext cx="4352001" cy="930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Query yielded NASA's booster payload sum: 45596.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Total Payload Mass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D11724-F368-9E44-F3C1-5149386D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59" y="2229583"/>
            <a:ext cx="7379352" cy="214239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3A1CA8-272C-7EEF-9A18-D22A9FA65F1D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979542" y="4653079"/>
            <a:ext cx="6288014" cy="6331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Average payload mass of F9 v1.1 booster: 2928.4.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Average Payload Mass by F9 v1.1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E9960-3DAA-AFEF-B179-A80B1B44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98" y="2211057"/>
            <a:ext cx="6978989" cy="19562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1B1243-0B7A-2A2A-F1F7-4F834D565B1F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+mj-lt"/>
              </a:rPr>
              <a:t>29</a:t>
            </a:fld>
            <a:endParaRPr lang="en-US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713781" y="2706077"/>
            <a:ext cx="4419600" cy="26273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First successful ground pad landing: June 1, 2014.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93C7AA-D028-42F5-7301-2013E90E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11" y="1725935"/>
            <a:ext cx="3906764" cy="196028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A174DE-AAF7-7DE5-FFC6-07E625AC6AD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011" y="1520688"/>
            <a:ext cx="10371754" cy="46117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Methodologies: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Data Collection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Data Wrangle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 with SQL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 with Data Visualization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Interactive visual analytics and Dashboards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Results: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Predictive analytics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999772"/>
            <a:ext cx="10334588" cy="75140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Filtered for successful drone ship landings and payload mass between 4000 and 6000 using WHERE and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 clauses.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117CD-8DA8-B751-9BFE-17322CB1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3" y="2148924"/>
            <a:ext cx="10306603" cy="235909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4DC22D-4877-44A5-C3A8-3513D7B4306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696984" y="4638428"/>
            <a:ext cx="6008741" cy="1605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Utilized wildcard '%' to filter WHERE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n-lt"/>
              </a:rPr>
              <a:t>MissionOutcome</a:t>
            </a:r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as success or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C9E76B-025F-7508-3D2C-FD1E003E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84" y="1825239"/>
            <a:ext cx="6980291" cy="260010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F27729-8E56-D217-0D7E-BCC09545F96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AAF775-E8F2-C852-A52B-A821E4DF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715723"/>
            <a:ext cx="8035040" cy="41675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997155" y="2071688"/>
            <a:ext cx="2519362" cy="26527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Identified max payload-carrying booster using subquery in WHERE with MAX() function.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Boosters Carried Maximum Payload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4E3E44-E5DB-845D-612E-0613583F46BA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99400" y="2677780"/>
            <a:ext cx="3730625" cy="19704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List the records which will display the month names,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succesful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landing_outcomes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in ground pad ,booster versions,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launch_site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for the months in year 2017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2017 Launch Records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968E0F-427D-BFD2-6165-6C65F23E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60952"/>
            <a:ext cx="6641442" cy="49387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C2C6C2-6EE8-EA64-4DEE-F60CD033D6EA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506046" y="3429000"/>
            <a:ext cx="4008871" cy="29201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690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Rank Landing Outcomes Between 2010-06-04 and 2017-03-20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1CF878-0891-C0A6-53EC-192A0D9D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436729"/>
            <a:ext cx="7744906" cy="6382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D9B523-421F-5882-F0DC-85C90C64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86" y="2074993"/>
            <a:ext cx="1201189" cy="409232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D7494B-7014-C355-410F-EE8BC12DDEB2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F3C9B25-3C09-C7ED-3FC9-933CEF8FAD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72565" y="1400860"/>
            <a:ext cx="8541446" cy="3813175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All launch sites map markers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7F7A78-F9AC-056C-F2BE-BE54A71A5E1F}"/>
              </a:ext>
            </a:extLst>
          </p:cNvPr>
          <p:cNvSpPr txBox="1"/>
          <p:nvPr/>
        </p:nvSpPr>
        <p:spPr>
          <a:xfrm>
            <a:off x="2363219" y="5318239"/>
            <a:ext cx="8615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Proximity to equator aids equatorial launches, leveraging Earth's rotation for prograde orbits. Near-equator sites gain natural boost, saving fuel and costs.</a:t>
            </a:r>
            <a:endParaRPr lang="es-E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1B78C5-67AF-CE01-DC89-AD3D63BF746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outcomes color-labeled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D4F6DD-D6D4-A3A9-313D-8F6C82918B3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D91C2DB-1F2C-E4C8-3B46-B8D42F2B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223891"/>
            <a:ext cx="8448676" cy="467984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site coordinate with distance by Polyline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D4F6DD-D6D4-A3A9-313D-8F6C82918B3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85EEB8-4248-5DF5-4259-E3D51BF96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067" y="1374103"/>
            <a:ext cx="8954314" cy="42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02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828068" y="1480930"/>
            <a:ext cx="10530113" cy="454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Project background and context: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SpaceX offers Falcon 9 rocket launches at $62 million, a significant cost reduction compared to other providers due to their ability to reuse the first stage. Predicting the first stage's landing outcome allows for accurate cost estimation of a launch. This data is valuable for competing companies considering bidding against SpaceX for a rocket launch. The module provides an introduction to the issue and equips participants with essential tools for course completion.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Problems you want to find answers: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Trend in successful landings over a period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Elements that will influence the successful landing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Specific circumstances are necessary to guarantee the success landing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92919" y="4672012"/>
            <a:ext cx="8897864" cy="5857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KSC LC-39A has the most successful launches from all sites.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 launches Pie Chart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B17119-AE0E-829A-EF56-261640E3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03525"/>
            <a:ext cx="10706242" cy="305892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7A531-44B1-64C4-2FDF-5E3ABBF9F294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466975" y="5103873"/>
            <a:ext cx="7267575" cy="7182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KSC LC-39A has the highest success rate amongst launch sites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High launch success ratio pie chart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7E163D-81A3-AF73-E5E1-761061DD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476696"/>
            <a:ext cx="10857085" cy="32381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8EAB91-0527-976A-DB21-7848CBC017DC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Mass and Success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806088-2875-1BDF-E3DE-326FB0C0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529924"/>
            <a:ext cx="10742879" cy="278224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9E5962-63B9-8713-C915-30933BE03D40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2428875" y="4767263"/>
            <a:ext cx="6924675" cy="719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The decision tree classifier is the model with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Classification Accuracy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F1971B-8CBD-863F-E198-AEE156A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2284903"/>
            <a:ext cx="10717139" cy="22788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2AAD9F-2083-310E-498F-26A7B4FF043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6549504" y="3140075"/>
            <a:ext cx="3860801" cy="2498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Decision tree matrix differentiates classes but struggles with false positive: unsuccessful landings misclassified as successful.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Confusion Matrix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33BA14-796B-83D9-E244-6A3E3B68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10843"/>
            <a:ext cx="5487914" cy="495944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8DABE-732A-6795-F1BD-598F3A2DBA14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8875" y="1882906"/>
            <a:ext cx="7334250" cy="32781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Positive correlation between launch site flight volume and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Orbits: ES-L1, GEO, HEO, SSO, VLEO excelled in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KSC LC-39A dominated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Decision tree classifier emerged as optimal ML algorithm for task.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Conclusions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1C041B2-348F-1EAF-EDE1-C86A9727D112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329070"/>
            <a:ext cx="10819477" cy="531236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chemeClr val="tx1"/>
                </a:solidFill>
                <a:latin typeface="+mj-lt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Data collection</a:t>
            </a:r>
            <a:r>
              <a:rPr lang="en-US" sz="8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Data is collected using SpaceX REST API and also web scraping techniques (Wikipedia)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+mj-lt"/>
              </a:rPr>
              <a:t>- Data Wrangle</a:t>
            </a:r>
            <a:r>
              <a:rPr lang="en-US" sz="8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Identify missing values, filter data, using One Hot encoding.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Perform exploratory data analysis (EDA) using visualization and SQL: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7200" b="1" dirty="0">
                <a:solidFill>
                  <a:schemeClr val="tx1"/>
                </a:solidFill>
                <a:latin typeface="+mj-lt"/>
              </a:rPr>
              <a:t>SQL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: Using SQL queries to extract necessary data from data base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b="1" dirty="0">
                <a:solidFill>
                  <a:schemeClr val="tx1"/>
                </a:solidFill>
                <a:latin typeface="+mj-lt"/>
              </a:rPr>
              <a:t>- Visualization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: relationship between different parameters, using dummy variables and encoding to represent data in Scatter Graphs, Bar Graphs, Line Graphs…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Perform interactive visual analytics using Folium and </a:t>
            </a:r>
            <a:r>
              <a:rPr lang="en-US" sz="8800" b="1" dirty="0" err="1">
                <a:solidFill>
                  <a:schemeClr val="tx1"/>
                </a:solidFill>
                <a:latin typeface="+mj-lt"/>
              </a:rPr>
              <a:t>Plotly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+mj-lt"/>
              </a:rPr>
              <a:t>- Perform predictive analysis using classification models: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1503364" y="1608138"/>
            <a:ext cx="9416274" cy="4418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Steps to get data from SpaceX API: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Use get function from library “requests“ to make HTTP request to API URL.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Decode response and normalize data using functions from “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json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” library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Get specific columns from API (with obtained IDs) and store it in lists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a dictionary from lists data combining columns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Pandas data frame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828162" y="5813720"/>
            <a:ext cx="1829389" cy="497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</a:t>
            </a:r>
            <a:r>
              <a:rPr lang="en-US" sz="1800" dirty="0" err="1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SpaceX API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704C32-42B4-0243-892F-B4F41C262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607720"/>
            <a:ext cx="10651978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tx1"/>
                </a:solidFill>
                <a:latin typeface="+mj-lt"/>
              </a:rPr>
              <a:t>Data Collection - Scraping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652194-A893-6ACD-F0EF-13C62FBA9ECA}"/>
              </a:ext>
            </a:extLst>
          </p:cNvPr>
          <p:cNvSpPr txBox="1"/>
          <p:nvPr/>
        </p:nvSpPr>
        <p:spPr>
          <a:xfrm>
            <a:off x="770011" y="1644133"/>
            <a:ext cx="10515600" cy="405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400"/>
              </a:spcBef>
            </a:pPr>
            <a:r>
              <a:rPr lang="en-US" sz="2200" dirty="0"/>
              <a:t>Steps to get data from SpaceX API: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Request the HTML page from Wikipedia URL and get response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a </a:t>
            </a:r>
            <a:r>
              <a:rPr lang="en-US" sz="2200" dirty="0" err="1"/>
              <a:t>BeautifulSoup</a:t>
            </a:r>
            <a:r>
              <a:rPr lang="en-US" sz="2200" dirty="0"/>
              <a:t> object from the HTML response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Find tables and check content from a targeted table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Iterate through &lt;</a:t>
            </a:r>
            <a:r>
              <a:rPr lang="en-US" sz="2200" dirty="0" err="1"/>
              <a:t>th</a:t>
            </a:r>
            <a:r>
              <a:rPr lang="en-US" sz="2200" dirty="0"/>
              <a:t>&gt; elements to extract the column names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a dictionary with keys from the extracted column names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Fill dictionary with data in the table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Pandas data frame from dictionary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14B219-3EA1-75C2-AC4C-BC74F3C8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03349"/>
            <a:ext cx="9001310" cy="50160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Scraping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A52E41-73EF-6C64-B18D-938A892CAE5C}"/>
              </a:ext>
            </a:extLst>
          </p:cNvPr>
          <p:cNvSpPr txBox="1"/>
          <p:nvPr/>
        </p:nvSpPr>
        <p:spPr>
          <a:xfrm>
            <a:off x="8303233" y="5879068"/>
            <a:ext cx="18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s-E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7039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Words>1438</Words>
  <Application>Microsoft Office PowerPoint</Application>
  <PresentationFormat>Panorámica</PresentationFormat>
  <Paragraphs>261</Paragraphs>
  <Slides>47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8" baseType="lpstr">
      <vt:lpstr>Abadi</vt:lpstr>
      <vt:lpstr>Arial</vt:lpstr>
      <vt:lpstr>Calibri</vt:lpstr>
      <vt:lpstr>Calibri Light</vt:lpstr>
      <vt:lpstr>IBM Plex Mono SemiBold</vt:lpstr>
      <vt:lpstr>IBM Plex Mono Text</vt:lpstr>
      <vt:lpstr>Söhne</vt:lpstr>
      <vt:lpstr>Walbaum Display SemiBold</vt:lpstr>
      <vt:lpstr>Wingdings 2</vt:lpstr>
      <vt:lpstr>Custom Design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Nerea Caldés</cp:lastModifiedBy>
  <cp:revision>212</cp:revision>
  <dcterms:created xsi:type="dcterms:W3CDTF">2021-04-29T18:58:00Z</dcterms:created>
  <dcterms:modified xsi:type="dcterms:W3CDTF">2023-08-14T05:59:29Z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